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embeddedFontLst>
    <p:embeddedFont>
      <p:font typeface="Montserrat"/>
      <p:regular r:id="rId18"/>
      <p:bold r:id="rId19"/>
      <p:italic r:id="rId20"/>
      <p:boldItalic r:id="rId21"/>
    </p:embeddedFont>
    <p:embeddedFont>
      <p:font typeface="Lato"/>
      <p:regular r:id="rId22"/>
      <p:bold r:id="rId23"/>
      <p:italic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italic.fntdata"/><Relationship Id="rId22" Type="http://schemas.openxmlformats.org/officeDocument/2006/relationships/font" Target="fonts/Lato-regular.fntdata"/><Relationship Id="rId21" Type="http://schemas.openxmlformats.org/officeDocument/2006/relationships/font" Target="fonts/Montserrat-boldItalic.fntdata"/><Relationship Id="rId24" Type="http://schemas.openxmlformats.org/officeDocument/2006/relationships/font" Target="fonts/Lato-italic.fntdata"/><Relationship Id="rId23" Type="http://schemas.openxmlformats.org/officeDocument/2006/relationships/font" Target="fonts/Lato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schemas.openxmlformats.org/officeDocument/2006/relationships/font" Target="fonts/La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Montserrat-bold.fntdata"/><Relationship Id="rId18" Type="http://schemas.openxmlformats.org/officeDocument/2006/relationships/font" Target="fonts/Montserrat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f5ab18e841_0_3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1f5ab18e841_0_3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f456c671a4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1f456c671a4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f456c671a4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f456c671a4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f456c671a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f456c671a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f5ab18e841_0_3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1f5ab18e841_0_3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1f5ab18e841_0_3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1f5ab18e841_0_3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f5ab18e841_0_3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1f5ab18e841_0_3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f456c671a4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1f456c671a4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f456c671a4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f456c671a4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f456c671a4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1f456c671a4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f456c671a4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1f456c671a4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Relationship Id="rId4" Type="http://schemas.openxmlformats.org/officeDocument/2006/relationships/image" Target="../media/image6.png"/><Relationship Id="rId5" Type="http://schemas.openxmlformats.org/officeDocument/2006/relationships/image" Target="../media/image8.png"/><Relationship Id="rId6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www.storytellingwithdata.com/" TargetMode="External"/><Relationship Id="rId4" Type="http://schemas.openxmlformats.org/officeDocument/2006/relationships/hyperlink" Target="https://clauswilke.com/dataviz/index.html" TargetMode="External"/><Relationship Id="rId5" Type="http://schemas.openxmlformats.org/officeDocument/2006/relationships/hyperlink" Target="https://www.edwardtufte.com/tufte/books_vdqi" TargetMode="External"/><Relationship Id="rId6" Type="http://schemas.openxmlformats.org/officeDocument/2006/relationships/hyperlink" Target="https://public.tableau.com/app/discover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community.storytellingwithdata.com/exercises/one-little-changeand-a-redesign/images" TargetMode="External"/><Relationship Id="rId4" Type="http://schemas.openxmlformats.org/officeDocument/2006/relationships/hyperlink" Target="https://www.edwardtufte.com/tufte/books_vdqi" TargetMode="External"/><Relationship Id="rId5" Type="http://schemas.openxmlformats.org/officeDocument/2006/relationships/hyperlink" Target="https://flowingdata.com/2012/08/06/fox-news-continues-charting-excellence/" TargetMode="External"/><Relationship Id="rId6" Type="http://schemas.openxmlformats.org/officeDocument/2006/relationships/hyperlink" Target="https://www.fastcompany.com/3029318/the-worst-infographic-of-2014-so-far" TargetMode="External"/><Relationship Id="rId7" Type="http://schemas.openxmlformats.org/officeDocument/2006/relationships/hyperlink" Target="https://oag.ca.gov/system/files/attachments/press-docs/53464758.pdf" TargetMode="External"/><Relationship Id="rId8" Type="http://schemas.openxmlformats.org/officeDocument/2006/relationships/hyperlink" Target="https://www.businessinsider.com/gun-deaths-in-florida-increased-with-stand-your-ground-2014-2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Relationship Id="rId4" Type="http://schemas.openxmlformats.org/officeDocument/2006/relationships/image" Target="../media/image10.png"/><Relationship Id="rId5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Relationship Id="rId4" Type="http://schemas.openxmlformats.org/officeDocument/2006/relationships/image" Target="../media/image7.png"/><Relationship Id="rId5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</a:t>
            </a:r>
            <a:r>
              <a:rPr lang="en"/>
              <a:t>Visualization</a:t>
            </a:r>
            <a:endParaRPr/>
          </a:p>
        </p:txBody>
      </p:sp>
      <p:sp>
        <p:nvSpPr>
          <p:cNvPr id="135" name="Google Shape;135;p13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John Cruz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DATA 607</a:t>
            </a:r>
            <a:endParaRPr sz="9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Google Shape;21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675" y="1718750"/>
            <a:ext cx="3777551" cy="269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94350" y="1555963"/>
            <a:ext cx="4233351" cy="302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94350" y="403925"/>
            <a:ext cx="4233351" cy="8938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1675" y="403925"/>
            <a:ext cx="3900191" cy="89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Recommended Readings</a:t>
            </a:r>
            <a:endParaRPr/>
          </a:p>
        </p:txBody>
      </p:sp>
      <p:sp>
        <p:nvSpPr>
          <p:cNvPr id="224" name="Google Shape;224;p23"/>
          <p:cNvSpPr txBox="1"/>
          <p:nvPr>
            <p:ph idx="1" type="body"/>
          </p:nvPr>
        </p:nvSpPr>
        <p:spPr>
          <a:xfrm>
            <a:off x="1297500" y="1567550"/>
            <a:ext cx="7038900" cy="298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Storytelling with Data</a:t>
            </a:r>
            <a:endParaRPr b="1" sz="1200"/>
          </a:p>
          <a:p>
            <a:pPr indent="-292100" lvl="0" marL="457200" rtl="0" algn="l">
              <a:spcBef>
                <a:spcPts val="1200"/>
              </a:spcBef>
              <a:spcAft>
                <a:spcPts val="0"/>
              </a:spcAft>
              <a:buSzPts val="1000"/>
              <a:buChar char="●"/>
            </a:pPr>
            <a:r>
              <a:rPr lang="en" sz="1000" u="sng">
                <a:solidFill>
                  <a:schemeClr val="hlink"/>
                </a:solidFill>
                <a:hlinkClick r:id="rId3"/>
              </a:rPr>
              <a:t>https://www.storytellingwithdata.com/</a:t>
            </a:r>
            <a:endParaRPr sz="1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200"/>
              <a:t>Fundamentals of Data Visualization </a:t>
            </a:r>
            <a:endParaRPr b="1" sz="1200"/>
          </a:p>
          <a:p>
            <a:pPr indent="-292100" lvl="0" marL="457200" rtl="0" algn="l">
              <a:spcBef>
                <a:spcPts val="1200"/>
              </a:spcBef>
              <a:spcAft>
                <a:spcPts val="0"/>
              </a:spcAft>
              <a:buSzPts val="1000"/>
              <a:buChar char="●"/>
            </a:pPr>
            <a:r>
              <a:rPr lang="en" sz="1000" u="sng">
                <a:solidFill>
                  <a:schemeClr val="accent5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https://clauswilke.com/dataviz/index.html</a:t>
            </a:r>
            <a:endParaRPr sz="1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200"/>
              <a:t>The Visual Display of Quantitative Information</a:t>
            </a:r>
            <a:endParaRPr b="1" sz="1200"/>
          </a:p>
          <a:p>
            <a:pPr indent="-292100" lvl="0" marL="457200" rtl="0" algn="l">
              <a:spcBef>
                <a:spcPts val="1200"/>
              </a:spcBef>
              <a:spcAft>
                <a:spcPts val="0"/>
              </a:spcAft>
              <a:buSzPts val="1000"/>
              <a:buChar char="●"/>
            </a:pPr>
            <a:r>
              <a:rPr lang="en" sz="1000" u="sng">
                <a:solidFill>
                  <a:schemeClr val="hlink"/>
                </a:solidFill>
                <a:hlinkClick r:id="rId5"/>
              </a:rPr>
              <a:t>https://www.edwardtufte.com/tufte/books_vdqi</a:t>
            </a:r>
            <a:r>
              <a:rPr lang="en" sz="1000"/>
              <a:t> </a:t>
            </a:r>
            <a:endParaRPr sz="1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200"/>
              <a:t>Tableau Public</a:t>
            </a:r>
            <a:endParaRPr b="1" sz="1200"/>
          </a:p>
          <a:p>
            <a:pPr indent="-292100" lvl="0" marL="457200" rtl="0" algn="l">
              <a:spcBef>
                <a:spcPts val="1200"/>
              </a:spcBef>
              <a:spcAft>
                <a:spcPts val="0"/>
              </a:spcAft>
              <a:buSzPts val="1000"/>
              <a:buChar char="●"/>
            </a:pPr>
            <a:r>
              <a:rPr lang="en" sz="1000" u="sng">
                <a:solidFill>
                  <a:schemeClr val="hlink"/>
                </a:solidFill>
                <a:hlinkClick r:id="rId6"/>
              </a:rPr>
              <a:t>https://public.tableau.com/app/discover</a:t>
            </a:r>
            <a:endParaRPr sz="10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230" name="Google Shape;230;p2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https://community.storytellingwithdata.com/exercises/one-little-changeand-a-redesign/images</a:t>
            </a:r>
            <a:endParaRPr sz="12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 sz="1200" u="sng">
                <a:solidFill>
                  <a:schemeClr val="hlink"/>
                </a:solidFill>
                <a:hlinkClick r:id="rId4"/>
              </a:rPr>
              <a:t>https://www.edwardtufte.com/tufte/books_vdqi</a:t>
            </a:r>
            <a:r>
              <a:rPr lang="en" sz="1200"/>
              <a:t>  </a:t>
            </a:r>
            <a:endParaRPr sz="12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 sz="1100" u="sng">
                <a:solidFill>
                  <a:schemeClr val="accent5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https://flowingdata.com/2012/08/06/fox-news-continues-charting-excellence/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100" u="sng">
                <a:solidFill>
                  <a:schemeClr val="accent5"/>
                </a:solid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https://www.fastcompany.com/3029318/the-worst-infographic-of-2014-so-far</a:t>
            </a:r>
            <a:endParaRPr sz="12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 sz="1100" u="sng">
                <a:solidFill>
                  <a:schemeClr val="hlink"/>
                </a:solidFill>
                <a:hlinkClick r:id="rId7"/>
              </a:rPr>
              <a:t>https://oag.ca.gov/system/files/attachments/press-docs/53464758.pdf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 sz="1100" u="sng">
                <a:solidFill>
                  <a:schemeClr val="hlink"/>
                </a:solidFill>
                <a:hlinkClick r:id="rId8"/>
              </a:rPr>
              <a:t>https://www.businessinsider.com/gun-deaths-in-florida-increased-with-stand-your-ground-2014-2</a:t>
            </a:r>
            <a:endParaRPr sz="11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/>
          <p:nvPr>
            <p:ph type="title"/>
          </p:nvPr>
        </p:nvSpPr>
        <p:spPr>
          <a:xfrm>
            <a:off x="1297500" y="59132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Topics Ahead</a:t>
            </a:r>
            <a:endParaRPr/>
          </a:p>
        </p:txBody>
      </p:sp>
      <p:sp>
        <p:nvSpPr>
          <p:cNvPr id="141" name="Google Shape;141;p1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Data Visualization Rules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“Good” Examples</a:t>
            </a:r>
            <a:endParaRPr sz="15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Fox News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Florida Dept of Law Enforcement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Purdue Pharma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NBC News</a:t>
            </a:r>
            <a:endParaRPr sz="13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Reading recommendations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References</a:t>
            </a:r>
            <a:endParaRPr sz="15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5"/>
          <p:cNvSpPr txBox="1"/>
          <p:nvPr>
            <p:ph type="title"/>
          </p:nvPr>
        </p:nvSpPr>
        <p:spPr>
          <a:xfrm>
            <a:off x="1163450" y="392913"/>
            <a:ext cx="47631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Rule</a:t>
            </a:r>
            <a:r>
              <a:rPr lang="en"/>
              <a:t> #1: Does it tell a story?</a:t>
            </a:r>
            <a:endParaRPr/>
          </a:p>
        </p:txBody>
      </p:sp>
      <p:sp>
        <p:nvSpPr>
          <p:cNvPr id="147" name="Google Shape;147;p15"/>
          <p:cNvSpPr txBox="1"/>
          <p:nvPr>
            <p:ph idx="1" type="body"/>
          </p:nvPr>
        </p:nvSpPr>
        <p:spPr>
          <a:xfrm>
            <a:off x="1530350" y="1089238"/>
            <a:ext cx="7038900" cy="44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Graphics should be clear on their own</a:t>
            </a:r>
            <a:endParaRPr/>
          </a:p>
        </p:txBody>
      </p:sp>
      <p:pic>
        <p:nvPicPr>
          <p:cNvPr id="148" name="Google Shape;14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2813" y="1572475"/>
            <a:ext cx="5038374" cy="3089975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15"/>
          <p:cNvSpPr txBox="1"/>
          <p:nvPr/>
        </p:nvSpPr>
        <p:spPr>
          <a:xfrm>
            <a:off x="7091175" y="3923550"/>
            <a:ext cx="1727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Cole Nussbaumer Knaflic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Source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[1] Storytelling with Data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6"/>
          <p:cNvSpPr txBox="1"/>
          <p:nvPr>
            <p:ph type="title"/>
          </p:nvPr>
        </p:nvSpPr>
        <p:spPr>
          <a:xfrm>
            <a:off x="1149350" y="357625"/>
            <a:ext cx="6096600" cy="100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Rule #2: </a:t>
            </a:r>
            <a:r>
              <a:rPr lang="en"/>
              <a:t>Does the chart deceive us?</a:t>
            </a:r>
            <a:endParaRPr/>
          </a:p>
        </p:txBody>
      </p:sp>
      <p:sp>
        <p:nvSpPr>
          <p:cNvPr id="155" name="Google Shape;155;p16"/>
          <p:cNvSpPr txBox="1"/>
          <p:nvPr>
            <p:ph idx="1" type="body"/>
          </p:nvPr>
        </p:nvSpPr>
        <p:spPr>
          <a:xfrm>
            <a:off x="1530350" y="1089273"/>
            <a:ext cx="7038900" cy="127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Charts should not misrepresent the truth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u="sng"/>
              <a:t>Edward Tufte’s Lie Factor</a:t>
            </a:r>
            <a:endParaRPr u="sng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l</a:t>
            </a:r>
            <a:r>
              <a:rPr lang="en"/>
              <a:t>ie factor = </a:t>
            </a:r>
            <a:endParaRPr/>
          </a:p>
        </p:txBody>
      </p:sp>
      <p:cxnSp>
        <p:nvCxnSpPr>
          <p:cNvPr id="156" name="Google Shape;156;p16"/>
          <p:cNvCxnSpPr/>
          <p:nvPr/>
        </p:nvCxnSpPr>
        <p:spPr>
          <a:xfrm>
            <a:off x="2624675" y="2053175"/>
            <a:ext cx="1552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7" name="Google Shape;157;p16"/>
          <p:cNvSpPr txBox="1"/>
          <p:nvPr/>
        </p:nvSpPr>
        <p:spPr>
          <a:xfrm>
            <a:off x="2687750" y="1728600"/>
            <a:ext cx="1714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graphic</a:t>
            </a: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effect size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8" name="Google Shape;158;p16"/>
          <p:cNvSpPr txBox="1"/>
          <p:nvPr/>
        </p:nvSpPr>
        <p:spPr>
          <a:xfrm>
            <a:off x="2751250" y="1994375"/>
            <a:ext cx="1714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data effect size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59" name="Google Shape;15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0350" y="2363675"/>
            <a:ext cx="2179025" cy="25745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0" name="Google Shape;160;p16"/>
          <p:cNvCxnSpPr/>
          <p:nvPr/>
        </p:nvCxnSpPr>
        <p:spPr>
          <a:xfrm>
            <a:off x="6212038" y="3285388"/>
            <a:ext cx="931200" cy="7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1" name="Google Shape;161;p16"/>
          <p:cNvSpPr txBox="1"/>
          <p:nvPr/>
        </p:nvSpPr>
        <p:spPr>
          <a:xfrm>
            <a:off x="6275113" y="2960813"/>
            <a:ext cx="1031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4280 %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2" name="Google Shape;162;p16"/>
          <p:cNvSpPr txBox="1"/>
          <p:nvPr/>
        </p:nvSpPr>
        <p:spPr>
          <a:xfrm>
            <a:off x="6338613" y="3226588"/>
            <a:ext cx="1142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454 %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3" name="Google Shape;163;p16"/>
          <p:cNvSpPr txBox="1"/>
          <p:nvPr/>
        </p:nvSpPr>
        <p:spPr>
          <a:xfrm>
            <a:off x="7143252" y="3093713"/>
            <a:ext cx="571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= 9.4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64" name="Google Shape;164;p16"/>
          <p:cNvCxnSpPr/>
          <p:nvPr/>
        </p:nvCxnSpPr>
        <p:spPr>
          <a:xfrm>
            <a:off x="4255163" y="3277738"/>
            <a:ext cx="1584600" cy="1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5" name="Google Shape;165;p16"/>
          <p:cNvSpPr txBox="1"/>
          <p:nvPr/>
        </p:nvSpPr>
        <p:spPr>
          <a:xfrm>
            <a:off x="4662188" y="2960813"/>
            <a:ext cx="1031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4280 %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6" name="Google Shape;166;p16"/>
          <p:cNvSpPr txBox="1"/>
          <p:nvPr/>
        </p:nvSpPr>
        <p:spPr>
          <a:xfrm>
            <a:off x="4270475" y="3232850"/>
            <a:ext cx="1471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(13.34-2.41)</a:t>
            </a: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* 100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7" name="Google Shape;167;p16"/>
          <p:cNvSpPr txBox="1"/>
          <p:nvPr/>
        </p:nvSpPr>
        <p:spPr>
          <a:xfrm>
            <a:off x="5933101" y="3104650"/>
            <a:ext cx="401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=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8" name="Google Shape;168;p16"/>
          <p:cNvSpPr txBox="1"/>
          <p:nvPr/>
        </p:nvSpPr>
        <p:spPr>
          <a:xfrm>
            <a:off x="3708450" y="4199300"/>
            <a:ext cx="1727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Edward Tufte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Source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[2] VDQI, page 62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7"/>
          <p:cNvSpPr txBox="1"/>
          <p:nvPr>
            <p:ph type="title"/>
          </p:nvPr>
        </p:nvSpPr>
        <p:spPr>
          <a:xfrm>
            <a:off x="1163450" y="392925"/>
            <a:ext cx="65835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Rule</a:t>
            </a:r>
            <a:r>
              <a:rPr lang="en"/>
              <a:t> #3: Keep it Simple</a:t>
            </a:r>
            <a:endParaRPr/>
          </a:p>
        </p:txBody>
      </p:sp>
      <p:sp>
        <p:nvSpPr>
          <p:cNvPr id="174" name="Google Shape;174;p17"/>
          <p:cNvSpPr txBox="1"/>
          <p:nvPr>
            <p:ph idx="1" type="body"/>
          </p:nvPr>
        </p:nvSpPr>
        <p:spPr>
          <a:xfrm>
            <a:off x="1544475" y="1018725"/>
            <a:ext cx="2157900" cy="69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Minimize data ink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Reduce chart junk</a:t>
            </a:r>
            <a:endParaRPr/>
          </a:p>
        </p:txBody>
      </p:sp>
      <p:pic>
        <p:nvPicPr>
          <p:cNvPr id="175" name="Google Shape;17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0525" y="1716825"/>
            <a:ext cx="5203127" cy="3121876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17"/>
          <p:cNvSpPr txBox="1"/>
          <p:nvPr/>
        </p:nvSpPr>
        <p:spPr>
          <a:xfrm>
            <a:off x="7313650" y="4223100"/>
            <a:ext cx="1727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Jackson Pollock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Convergence, 1952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8"/>
          <p:cNvSpPr txBox="1"/>
          <p:nvPr>
            <p:ph type="title"/>
          </p:nvPr>
        </p:nvSpPr>
        <p:spPr>
          <a:xfrm>
            <a:off x="1297500" y="393750"/>
            <a:ext cx="3274500" cy="59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Fox News</a:t>
            </a:r>
            <a:endParaRPr/>
          </a:p>
        </p:txBody>
      </p:sp>
      <p:pic>
        <p:nvPicPr>
          <p:cNvPr id="182" name="Google Shape;18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3200" y="1843596"/>
            <a:ext cx="3842551" cy="2838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1995" y="1843600"/>
            <a:ext cx="3973929" cy="2838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0" y="461350"/>
            <a:ext cx="3973926" cy="1237925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18"/>
          <p:cNvSpPr txBox="1"/>
          <p:nvPr/>
        </p:nvSpPr>
        <p:spPr>
          <a:xfrm>
            <a:off x="313200" y="4682125"/>
            <a:ext cx="1065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Source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[3] Flowing Data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9"/>
          <p:cNvSpPr txBox="1"/>
          <p:nvPr>
            <p:ph type="title"/>
          </p:nvPr>
        </p:nvSpPr>
        <p:spPr>
          <a:xfrm>
            <a:off x="1297500" y="393750"/>
            <a:ext cx="30345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Florida Dept. of Law Enforcement</a:t>
            </a:r>
            <a:endParaRPr/>
          </a:p>
        </p:txBody>
      </p:sp>
      <p:pic>
        <p:nvPicPr>
          <p:cNvPr id="191" name="Google Shape;191;p19"/>
          <p:cNvPicPr preferRelativeResize="0"/>
          <p:nvPr/>
        </p:nvPicPr>
        <p:blipFill rotWithShape="1">
          <a:blip r:embed="rId3">
            <a:alphaModFix/>
          </a:blip>
          <a:srcRect b="3497" l="0" r="0" t="1715"/>
          <a:stretch/>
        </p:blipFill>
        <p:spPr>
          <a:xfrm>
            <a:off x="806100" y="1876775"/>
            <a:ext cx="2384725" cy="282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88900" y="360600"/>
            <a:ext cx="4254149" cy="1318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26381" y="1831600"/>
            <a:ext cx="4579180" cy="2829274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19"/>
          <p:cNvSpPr txBox="1"/>
          <p:nvPr/>
        </p:nvSpPr>
        <p:spPr>
          <a:xfrm>
            <a:off x="806100" y="4706050"/>
            <a:ext cx="1065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Source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[4] Fast Company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0"/>
          <p:cNvSpPr txBox="1"/>
          <p:nvPr>
            <p:ph type="title"/>
          </p:nvPr>
        </p:nvSpPr>
        <p:spPr>
          <a:xfrm>
            <a:off x="1297500" y="393750"/>
            <a:ext cx="35214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Purdue Pharma</a:t>
            </a:r>
            <a:endParaRPr/>
          </a:p>
        </p:txBody>
      </p:sp>
      <p:pic>
        <p:nvPicPr>
          <p:cNvPr id="200" name="Google Shape;20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2575" y="1778675"/>
            <a:ext cx="3862748" cy="2984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8875" y="1841838"/>
            <a:ext cx="4001925" cy="2858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73150" y="303400"/>
            <a:ext cx="3753351" cy="1409350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20"/>
          <p:cNvSpPr txBox="1"/>
          <p:nvPr/>
        </p:nvSpPr>
        <p:spPr>
          <a:xfrm>
            <a:off x="313200" y="4682125"/>
            <a:ext cx="3862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Source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[5] Office of the Attorney General of CA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1"/>
          <p:cNvSpPr txBox="1"/>
          <p:nvPr>
            <p:ph type="title"/>
          </p:nvPr>
        </p:nvSpPr>
        <p:spPr>
          <a:xfrm>
            <a:off x="1297500" y="393750"/>
            <a:ext cx="20820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NBC</a:t>
            </a:r>
            <a:r>
              <a:rPr lang="en"/>
              <a:t> News</a:t>
            </a:r>
            <a:endParaRPr/>
          </a:p>
        </p:txBody>
      </p:sp>
      <p:pic>
        <p:nvPicPr>
          <p:cNvPr id="209" name="Google Shape;209;p21"/>
          <p:cNvPicPr preferRelativeResize="0"/>
          <p:nvPr/>
        </p:nvPicPr>
        <p:blipFill rotWithShape="1">
          <a:blip r:embed="rId3">
            <a:alphaModFix/>
          </a:blip>
          <a:srcRect b="9012" l="10520" r="9835" t="1397"/>
          <a:stretch/>
        </p:blipFill>
        <p:spPr>
          <a:xfrm>
            <a:off x="2497300" y="1131475"/>
            <a:ext cx="4149400" cy="3735424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1"/>
          <p:cNvSpPr txBox="1"/>
          <p:nvPr/>
        </p:nvSpPr>
        <p:spPr>
          <a:xfrm>
            <a:off x="6646700" y="4435800"/>
            <a:ext cx="1065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Source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[6] Business Insider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